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6" r:id="rId1"/>
    <p:sldMasterId id="2147483698" r:id="rId2"/>
  </p:sldMasterIdLst>
  <p:notesMasterIdLst>
    <p:notesMasterId r:id="rId14"/>
  </p:notesMasterIdLst>
  <p:sldIdLst>
    <p:sldId id="345" r:id="rId3"/>
    <p:sldId id="360" r:id="rId4"/>
    <p:sldId id="361" r:id="rId5"/>
    <p:sldId id="362" r:id="rId6"/>
    <p:sldId id="363" r:id="rId7"/>
    <p:sldId id="364" r:id="rId8"/>
    <p:sldId id="368" r:id="rId9"/>
    <p:sldId id="365" r:id="rId10"/>
    <p:sldId id="366" r:id="rId11"/>
    <p:sldId id="367" r:id="rId12"/>
    <p:sldId id="346" r:id="rId13"/>
  </p:sldIdLst>
  <p:sldSz cx="9144000" cy="6858000" type="screen4x3"/>
  <p:notesSz cx="7010400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13C75E16-8D64-4796-9AE1-40263A723270}">
          <p14:sldIdLst>
            <p14:sldId id="345"/>
            <p14:sldId id="360"/>
            <p14:sldId id="361"/>
            <p14:sldId id="362"/>
            <p14:sldId id="363"/>
            <p14:sldId id="364"/>
            <p14:sldId id="368"/>
            <p14:sldId id="365"/>
            <p14:sldId id="366"/>
            <p14:sldId id="367"/>
            <p14:sldId id="34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3A7C9"/>
    <a:srgbClr val="004B8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74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82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3408"/>
          </a:xfrm>
          <a:prstGeom prst="rect">
            <a:avLst/>
          </a:prstGeom>
        </p:spPr>
        <p:txBody>
          <a:bodyPr vert="horz" lIns="92818" tIns="46408" rIns="92818" bIns="46408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3408"/>
          </a:xfrm>
          <a:prstGeom prst="rect">
            <a:avLst/>
          </a:prstGeom>
        </p:spPr>
        <p:txBody>
          <a:bodyPr vert="horz" lIns="92818" tIns="46408" rIns="92818" bIns="46408" rtlCol="0"/>
          <a:lstStyle>
            <a:lvl1pPr algn="r">
              <a:defRPr sz="1200"/>
            </a:lvl1pPr>
          </a:lstStyle>
          <a:p>
            <a:fld id="{EE1EC1D3-5E09-41AD-891C-54B86A484B7E}" type="datetimeFigureOut">
              <a:rPr lang="en-US" smtClean="0"/>
              <a:t>2016-02-24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27163" y="1154113"/>
            <a:ext cx="4156075" cy="31178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818" tIns="46408" rIns="92818" bIns="46408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44862"/>
            <a:ext cx="5608320" cy="3636705"/>
          </a:xfrm>
          <a:prstGeom prst="rect">
            <a:avLst/>
          </a:prstGeom>
        </p:spPr>
        <p:txBody>
          <a:bodyPr vert="horz" lIns="92818" tIns="46408" rIns="92818" bIns="46408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70"/>
            <a:ext cx="3037840" cy="463407"/>
          </a:xfrm>
          <a:prstGeom prst="rect">
            <a:avLst/>
          </a:prstGeom>
        </p:spPr>
        <p:txBody>
          <a:bodyPr vert="horz" lIns="92818" tIns="46408" rIns="92818" bIns="46408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772670"/>
            <a:ext cx="3037840" cy="463407"/>
          </a:xfrm>
          <a:prstGeom prst="rect">
            <a:avLst/>
          </a:prstGeom>
        </p:spPr>
        <p:txBody>
          <a:bodyPr vert="horz" lIns="92818" tIns="46408" rIns="92818" bIns="46408" rtlCol="0" anchor="b"/>
          <a:lstStyle>
            <a:lvl1pPr algn="r">
              <a:defRPr sz="1200"/>
            </a:lvl1pPr>
          </a:lstStyle>
          <a:p>
            <a:fld id="{E3CB9596-CC9E-4DD4-A2A5-1D6BD2AA535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7438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454A20-CAD9-4E5E-954A-D6828108ABD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552867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31520" y="3017520"/>
            <a:ext cx="7680960" cy="1828800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latin typeface="Tw Cen MT Condensed" panose="020B0606020104020203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B282604-4BDF-4E4A-81AE-9AAC47900CCC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2016-02-24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AE03DF-9C77-4395-83DB-E6ED3AD945D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731520" y="1874520"/>
            <a:ext cx="7680960" cy="457200"/>
          </a:xfrm>
        </p:spPr>
        <p:txBody>
          <a:bodyPr/>
          <a:lstStyle>
            <a:lvl1pPr>
              <a:defRPr sz="4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7007119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0" y="1874520"/>
            <a:ext cx="7680960" cy="457200"/>
          </a:xfrm>
        </p:spPr>
        <p:txBody>
          <a:bodyPr/>
          <a:lstStyle>
            <a:lvl1pPr>
              <a:defRPr sz="4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788920"/>
            <a:ext cx="7955280" cy="3383280"/>
          </a:xfrm>
        </p:spPr>
        <p:txBody>
          <a:bodyPr/>
          <a:lstStyle>
            <a:lvl1pPr marL="228600" indent="-228600">
              <a:buSzPct val="100000"/>
              <a:defRPr/>
            </a:lvl1pPr>
            <a:lvl2pPr marL="685800" indent="-228600">
              <a:buSzPct val="100000"/>
              <a:defRPr/>
            </a:lvl2pPr>
            <a:lvl3pPr marL="1143000" indent="-228600">
              <a:buSzPct val="100000"/>
              <a:defRPr/>
            </a:lvl3pPr>
            <a:lvl4pPr marL="1600200" indent="-228600">
              <a:buSzPct val="100000"/>
              <a:defRPr/>
            </a:lvl4pPr>
            <a:lvl5pPr marL="2057400" indent="-228600">
              <a:buSzPct val="100000"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5DBBF19-CDB3-4880-83DE-736C0C361D33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2016-02-24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AE03DF-9C77-4395-83DB-E6ED3AD945D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1831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0" y="1645920"/>
            <a:ext cx="7680960" cy="914400"/>
          </a:xfrm>
        </p:spPr>
        <p:txBody>
          <a:bodyPr anchor="b"/>
          <a:lstStyle>
            <a:lvl1pPr>
              <a:defRPr sz="6000">
                <a:solidFill>
                  <a:srgbClr val="004B8E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1520" y="3383280"/>
            <a:ext cx="7680960" cy="1645920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8AC9105-A3BE-489B-ADF1-360230707CB9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2016-02-24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AE03DF-9C77-4395-83DB-E6ED3AD945D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92740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1520" y="2468880"/>
            <a:ext cx="3886200" cy="3829417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32020" y="2468880"/>
            <a:ext cx="3886200" cy="382941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341F2BB-6EB7-41A9-8B06-2BE97DEAA9B3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2016-02-24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AE03DF-9C77-4395-83DB-E6ED3AD945D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93053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004B8E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004B8E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8D9E63-BD42-4C20-BA65-FA06588795D0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2016-02-24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AE03DF-9C77-4395-83DB-E6ED3AD945D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04099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0" y="1874520"/>
            <a:ext cx="7886700" cy="457200"/>
          </a:xfrm>
        </p:spPr>
        <p:txBody>
          <a:bodyPr/>
          <a:lstStyle>
            <a:lvl1pPr>
              <a:defRPr sz="4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47107D8-9613-425E-9CF6-26275AFF08F2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2016-02-24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AE03DF-9C77-4395-83DB-E6ED3AD945D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66606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9537FDC-EC02-499E-B4C4-74786224BFEF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2016-02-24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AE03DF-9C77-4395-83DB-E6ED3AD945D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39366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>
                <a:solidFill>
                  <a:srgbClr val="004B8E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4B9151A-6AFC-400A-913C-BF991D301F38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2016-02-24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AE03DF-9C77-4395-83DB-E6ED3AD945D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59555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>
                <a:solidFill>
                  <a:srgbClr val="004B8E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495337-5058-46B2-84DA-2CBDDBBC9F61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2016-02-24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AE03DF-9C77-4395-83DB-E6ED3AD945D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02763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37D32EF-8F2A-4C25-A1F7-32454DB81F03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2016-02-24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AE03DF-9C77-4395-83DB-E6ED3AD945D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9176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>
            <a:lvl1pPr>
              <a:defRPr>
                <a:solidFill>
                  <a:srgbClr val="004B8E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75B95B-582B-4A44-923B-86661DF2DDC7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2016-02-24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AE03DF-9C77-4395-83DB-E6ED3AD945D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25497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4800">
                <a:solidFill>
                  <a:srgbClr val="004B8E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5074370-AC16-4363-BACB-FE75BEA2F4B3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2016-02-24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AE03DF-9C77-4395-83DB-E6ED3AD945D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87318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5074370-AC16-4363-BACB-FE75BEA2F4B3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2016-02-24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AE03DF-9C77-4395-83DB-E6ED3AD945D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20529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>
                <a:solidFill>
                  <a:srgbClr val="004B8E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5074370-AC16-4363-BACB-FE75BEA2F4B3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2016-02-24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AE03DF-9C77-4395-83DB-E6ED3AD945D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64307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5074370-AC16-4363-BACB-FE75BEA2F4B3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2016-02-24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AE03DF-9C77-4395-83DB-E6ED3AD945D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29784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004B8E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004B8E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5074370-AC16-4363-BACB-FE75BEA2F4B3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2016-02-24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AE03DF-9C77-4395-83DB-E6ED3AD945D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23874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5074370-AC16-4363-BACB-FE75BEA2F4B3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2016-02-24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AE03DF-9C77-4395-83DB-E6ED3AD945D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996888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5074370-AC16-4363-BACB-FE75BEA2F4B3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2016-02-24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AE03DF-9C77-4395-83DB-E6ED3AD945D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473075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>
                <a:solidFill>
                  <a:srgbClr val="004B8E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5074370-AC16-4363-BACB-FE75BEA2F4B3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2016-02-24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AE03DF-9C77-4395-83DB-E6ED3AD945D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174415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>
                <a:solidFill>
                  <a:srgbClr val="004B8E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5074370-AC16-4363-BACB-FE75BEA2F4B3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2016-02-24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AE03DF-9C77-4395-83DB-E6ED3AD945D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826780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5074370-AC16-4363-BACB-FE75BEA2F4B3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2016-02-24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AE03DF-9C77-4395-83DB-E6ED3AD945D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276011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>
            <a:lvl1pPr>
              <a:defRPr>
                <a:solidFill>
                  <a:srgbClr val="004B8E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5074370-AC16-4363-BACB-FE75BEA2F4B3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2016-02-24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AE03DF-9C77-4395-83DB-E6ED3AD945D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459866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F2DA054-A0C1-495C-8779-C7D4A286C7A7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2016-02-24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C88ABC-A1E2-4472-9DFB-3AB48F3C032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69294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1520" y="1874520"/>
            <a:ext cx="7680960" cy="457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788920"/>
            <a:ext cx="7680960" cy="33832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C6A87DD-E04E-4BC9-BAB1-FAD3413909CA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2016-02-24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AE03DF-9C77-4395-83DB-E6ED3AD945D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0" name="Picture 9"/>
          <p:cNvPicPr preferRelativeResize="0">
            <a:picLocks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4278"/>
            <a:ext cx="8686800" cy="18288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3" name="Picture 12"/>
          <p:cNvPicPr preferRelativeResize="0">
            <a:picLocks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24027" y="2052825"/>
            <a:ext cx="694944" cy="18288"/>
          </a:xfrm>
          <a:prstGeom prst="rect">
            <a:avLst/>
          </a:prstGeom>
          <a:noFill/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6888324" y="400231"/>
            <a:ext cx="1798476" cy="396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66824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>
              <a:lumMod val="75000"/>
              <a:lumOff val="25000"/>
            </a:schemeClr>
          </a:solidFill>
          <a:latin typeface="Tw Cen MT Condensed" panose="020B0606020104020203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83A7C9"/>
        </a:buClr>
        <a:buSzPct val="100000"/>
        <a:buFont typeface="Arial" panose="020B0604020202020204" pitchFamily="34" charset="0"/>
        <a:buChar char="•"/>
        <a:defRPr sz="2800" kern="1200">
          <a:solidFill>
            <a:srgbClr val="004B8E"/>
          </a:solidFill>
          <a:latin typeface="Tw Cen MT" panose="020B0602020104020603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83A7C9"/>
        </a:buClr>
        <a:buSzPct val="100000"/>
        <a:buFont typeface="Arial" panose="020B0604020202020204" pitchFamily="34" charset="0"/>
        <a:buChar char="•"/>
        <a:defRPr sz="2400" kern="1200">
          <a:solidFill>
            <a:srgbClr val="004B8E"/>
          </a:solidFill>
          <a:latin typeface="Tw Cen MT" panose="020B0602020104020603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83A7C9"/>
        </a:buClr>
        <a:buSzPct val="100000"/>
        <a:buFont typeface="Arial" panose="020B0604020202020204" pitchFamily="34" charset="0"/>
        <a:buChar char="•"/>
        <a:defRPr sz="2000" kern="1200">
          <a:solidFill>
            <a:srgbClr val="004B8E"/>
          </a:solidFill>
          <a:latin typeface="Tw Cen MT" panose="020B0602020104020603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83A7C9"/>
        </a:buClr>
        <a:buSzPct val="100000"/>
        <a:buFont typeface="Arial" panose="020B0604020202020204" pitchFamily="34" charset="0"/>
        <a:buChar char="•"/>
        <a:defRPr sz="1800" kern="1200">
          <a:solidFill>
            <a:srgbClr val="004B8E"/>
          </a:solidFill>
          <a:latin typeface="Tw Cen MT" panose="020B0602020104020603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83A7C9"/>
        </a:buClr>
        <a:buSzPct val="100000"/>
        <a:buFont typeface="Arial" panose="020B0604020202020204" pitchFamily="34" charset="0"/>
        <a:buChar char="•"/>
        <a:defRPr sz="1800" kern="1200">
          <a:solidFill>
            <a:srgbClr val="004B8E"/>
          </a:solidFill>
          <a:latin typeface="Tw Cen MT" panose="020B0602020104020603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82711"/>
            <a:ext cx="7886700" cy="457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5074370-AC16-4363-BACB-FE75BEA2F4B3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2016-02-24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AE03DF-9C77-4395-83DB-E6ED3AD945D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0" name="Picture 9"/>
          <p:cNvPicPr preferRelativeResize="0">
            <a:picLocks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4278"/>
            <a:ext cx="8686800" cy="1828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6888324" y="400231"/>
            <a:ext cx="1798476" cy="396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71510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  <p:sldLayoutId id="214748371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rgbClr val="004B8E"/>
          </a:solidFill>
          <a:latin typeface="Tw Cen MT Condensed" panose="020B0606020104020203" pitchFamily="34" charset="0"/>
          <a:ea typeface="+mj-ea"/>
          <a:cs typeface="Arial" panose="020B0604020202020204" pitchFamily="34" charset="0"/>
        </a:defRPr>
      </a:lvl1pPr>
    </p:titleStyle>
    <p:bodyStyle>
      <a:lvl1pPr marL="290513" indent="-290513" algn="l" defTabSz="914400" rtl="0" eaLnBrk="1" latinLnBrk="0" hangingPunct="1">
        <a:lnSpc>
          <a:spcPct val="90000"/>
        </a:lnSpc>
        <a:spcBef>
          <a:spcPts val="1000"/>
        </a:spcBef>
        <a:buClr>
          <a:srgbClr val="83A7C9"/>
        </a:buClr>
        <a:buSzPct val="66000"/>
        <a:buFont typeface="Arial" panose="020B0604020202020204" pitchFamily="34" charset="0"/>
        <a:buChar char="•"/>
        <a:defRPr sz="2400" kern="1200">
          <a:solidFill>
            <a:srgbClr val="004B8E"/>
          </a:solidFill>
          <a:latin typeface="Tw Cen MT" panose="020B0602020104020603" pitchFamily="34" charset="0"/>
          <a:ea typeface="+mn-ea"/>
          <a:cs typeface="Arial" panose="020B0604020202020204" pitchFamily="34" charset="0"/>
        </a:defRPr>
      </a:lvl1pPr>
      <a:lvl2pPr marL="747713" indent="-290513" algn="l" defTabSz="914400" rtl="0" eaLnBrk="1" latinLnBrk="0" hangingPunct="1">
        <a:lnSpc>
          <a:spcPct val="90000"/>
        </a:lnSpc>
        <a:spcBef>
          <a:spcPts val="500"/>
        </a:spcBef>
        <a:buClr>
          <a:srgbClr val="83A7C9"/>
        </a:buClr>
        <a:buSzPct val="50000"/>
        <a:buFont typeface="Arial" panose="020B0604020202020204" pitchFamily="34" charset="0"/>
        <a:buChar char="•"/>
        <a:defRPr sz="2000" kern="1200">
          <a:solidFill>
            <a:srgbClr val="004B8E"/>
          </a:solidFill>
          <a:latin typeface="Tw Cen MT" panose="020B0602020104020603" pitchFamily="34" charset="0"/>
          <a:ea typeface="+mn-ea"/>
          <a:cs typeface="Arial" panose="020B0604020202020204" pitchFamily="34" charset="0"/>
        </a:defRPr>
      </a:lvl2pPr>
      <a:lvl3pPr marL="1204913" indent="-290513" algn="l" defTabSz="914400" rtl="0" eaLnBrk="1" latinLnBrk="0" hangingPunct="1">
        <a:lnSpc>
          <a:spcPct val="90000"/>
        </a:lnSpc>
        <a:spcBef>
          <a:spcPts val="500"/>
        </a:spcBef>
        <a:buClr>
          <a:srgbClr val="83A7C9"/>
        </a:buClr>
        <a:buSzPct val="50000"/>
        <a:buFont typeface="Arial" panose="020B0604020202020204" pitchFamily="34" charset="0"/>
        <a:buChar char="•"/>
        <a:defRPr sz="1800" kern="1200">
          <a:solidFill>
            <a:srgbClr val="004B8E"/>
          </a:solidFill>
          <a:latin typeface="Tw Cen MT" panose="020B0602020104020603" pitchFamily="34" charset="0"/>
          <a:ea typeface="+mn-ea"/>
          <a:cs typeface="Arial" panose="020B0604020202020204" pitchFamily="34" charset="0"/>
        </a:defRPr>
      </a:lvl3pPr>
      <a:lvl4pPr marL="1662113" indent="-290513" algn="l" defTabSz="914400" rtl="0" eaLnBrk="1" latinLnBrk="0" hangingPunct="1">
        <a:lnSpc>
          <a:spcPct val="90000"/>
        </a:lnSpc>
        <a:spcBef>
          <a:spcPts val="500"/>
        </a:spcBef>
        <a:buClr>
          <a:srgbClr val="83A7C9"/>
        </a:buClr>
        <a:buSzPct val="50000"/>
        <a:buFont typeface="Arial" panose="020B0604020202020204" pitchFamily="34" charset="0"/>
        <a:buChar char="•"/>
        <a:defRPr sz="1600" kern="1200">
          <a:solidFill>
            <a:srgbClr val="004B8E"/>
          </a:solidFill>
          <a:latin typeface="Tw Cen MT" panose="020B0602020104020603" pitchFamily="34" charset="0"/>
          <a:ea typeface="+mn-ea"/>
          <a:cs typeface="Arial" panose="020B0604020202020204" pitchFamily="34" charset="0"/>
        </a:defRPr>
      </a:lvl4pPr>
      <a:lvl5pPr marL="2119313" indent="-290513" algn="l" defTabSz="914400" rtl="0" eaLnBrk="1" latinLnBrk="0" hangingPunct="1">
        <a:lnSpc>
          <a:spcPct val="90000"/>
        </a:lnSpc>
        <a:spcBef>
          <a:spcPts val="500"/>
        </a:spcBef>
        <a:buClr>
          <a:srgbClr val="83A7C9"/>
        </a:buClr>
        <a:buSzPct val="50000"/>
        <a:buFont typeface="Arial" panose="020B0604020202020204" pitchFamily="34" charset="0"/>
        <a:buChar char="•"/>
        <a:defRPr sz="1400" kern="1200">
          <a:solidFill>
            <a:srgbClr val="004B8E"/>
          </a:solidFill>
          <a:latin typeface="Tw Cen MT" panose="020B0602020104020603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en-US" dirty="0"/>
              <a:t>Standing Agenda Support Slides</a:t>
            </a:r>
            <a:endParaRPr lang="en-US" baseline="50000" dirty="0"/>
          </a:p>
          <a:p>
            <a:pPr>
              <a:spcBef>
                <a:spcPts val="0"/>
              </a:spcBef>
            </a:pPr>
            <a:endParaRPr lang="en-US" baseline="50000" dirty="0">
              <a:latin typeface="+mn-lt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31520" y="1874520"/>
            <a:ext cx="8039618" cy="457200"/>
          </a:xfrm>
        </p:spPr>
        <p:txBody>
          <a:bodyPr/>
          <a:lstStyle/>
          <a:p>
            <a:r>
              <a:rPr lang="en-US" dirty="0"/>
              <a:t>GALLERIA DIAMOND JSWT AGENDA</a:t>
            </a:r>
          </a:p>
        </p:txBody>
      </p:sp>
    </p:spTree>
    <p:extLst>
      <p:ext uri="{BB962C8B-B14F-4D97-AF65-F5344CB8AC3E}">
        <p14:creationId xmlns:p14="http://schemas.microsoft.com/office/powerpoint/2010/main" val="3655994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eveal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GALLERIA JSWT STANDING AGENDA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Opening Prayer (9:30 AM)</a:t>
            </a:r>
          </a:p>
          <a:p>
            <a:r>
              <a:rPr lang="en-US" dirty="0"/>
              <a:t>Review Team Rules (9:35)</a:t>
            </a:r>
          </a:p>
          <a:p>
            <a:r>
              <a:rPr lang="en-US" dirty="0"/>
              <a:t>Introductions (9:40)</a:t>
            </a:r>
          </a:p>
          <a:p>
            <a:r>
              <a:rPr lang="en-US" dirty="0"/>
              <a:t>Key Issues from Last Week (9:45)</a:t>
            </a:r>
          </a:p>
          <a:p>
            <a:r>
              <a:rPr lang="en-US" dirty="0"/>
              <a:t>Member Document Review of Training Presentation (9:50)</a:t>
            </a:r>
          </a:p>
          <a:p>
            <a:r>
              <a:rPr lang="en-US" dirty="0"/>
              <a:t>Member Status Updates (10:20)</a:t>
            </a:r>
          </a:p>
          <a:p>
            <a:r>
              <a:rPr lang="en-US" dirty="0"/>
              <a:t>Parking Lot Issues (10:50)</a:t>
            </a:r>
          </a:p>
          <a:p>
            <a:r>
              <a:rPr lang="en-US" dirty="0"/>
              <a:t>Networking Opportunities for the Week (11:10)</a:t>
            </a:r>
          </a:p>
          <a:p>
            <a:r>
              <a:rPr lang="en-US" dirty="0"/>
              <a:t>Future Meeting Assignments (11:15)</a:t>
            </a:r>
          </a:p>
          <a:p>
            <a:r>
              <a:rPr lang="en-US" dirty="0"/>
              <a:t>Meeting Quality Assessment (11:20)</a:t>
            </a:r>
          </a:p>
          <a:p>
            <a:r>
              <a:rPr lang="en-US" dirty="0"/>
              <a:t>Closure Prayer (11:25)</a:t>
            </a:r>
          </a:p>
          <a:p>
            <a:r>
              <a:rPr lang="en-US" dirty="0"/>
              <a:t>Meeting Close (11:30)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07901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GALLERIA DIAMOND RULES (9:35-9:40)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 fontAlgn="base"/>
            <a:r>
              <a:rPr lang="en-US" dirty="0">
                <a:effectLst>
                  <a:outerShdw sx="0" sy="0">
                    <a:srgbClr val="000000"/>
                  </a:outerShdw>
                </a:effectLst>
              </a:rPr>
              <a:t>Interact with </a:t>
            </a:r>
            <a:r>
              <a:rPr lang="en-US" u="sng" dirty="0">
                <a:effectLst>
                  <a:outerShdw sx="0" sy="0">
                    <a:srgbClr val="000000"/>
                  </a:outerShdw>
                </a:effectLst>
              </a:rPr>
              <a:t>open</a:t>
            </a:r>
            <a:r>
              <a:rPr lang="en-US" dirty="0">
                <a:effectLst>
                  <a:outerShdw sx="0" sy="0">
                    <a:srgbClr val="000000"/>
                  </a:outerShdw>
                </a:effectLst>
              </a:rPr>
              <a:t> and </a:t>
            </a:r>
            <a:r>
              <a:rPr lang="en-US" u="sng" dirty="0">
                <a:effectLst>
                  <a:outerShdw sx="0" sy="0">
                    <a:srgbClr val="000000"/>
                  </a:outerShdw>
                </a:effectLst>
              </a:rPr>
              <a:t>honest</a:t>
            </a:r>
            <a:r>
              <a:rPr lang="en-US" dirty="0">
                <a:effectLst>
                  <a:outerShdw sx="0" sy="0">
                    <a:srgbClr val="000000"/>
                  </a:outerShdw>
                </a:effectLst>
              </a:rPr>
              <a:t> communications</a:t>
            </a:r>
          </a:p>
          <a:p>
            <a:pPr lvl="0" fontAlgn="base"/>
            <a:r>
              <a:rPr lang="en-US" dirty="0">
                <a:effectLst>
                  <a:outerShdw sx="0" sy="0">
                    <a:srgbClr val="000000"/>
                  </a:outerShdw>
                </a:effectLst>
              </a:rPr>
              <a:t>Show </a:t>
            </a:r>
            <a:r>
              <a:rPr lang="en-US" u="sng" dirty="0">
                <a:effectLst>
                  <a:outerShdw sx="0" sy="0">
                    <a:srgbClr val="000000"/>
                  </a:outerShdw>
                </a:effectLst>
              </a:rPr>
              <a:t>mutual respect</a:t>
            </a:r>
            <a:r>
              <a:rPr lang="en-US" dirty="0">
                <a:effectLst>
                  <a:outerShdw sx="0" sy="0">
                    <a:srgbClr val="000000"/>
                  </a:outerShdw>
                </a:effectLst>
              </a:rPr>
              <a:t> and </a:t>
            </a:r>
            <a:r>
              <a:rPr lang="en-US" u="sng" dirty="0">
                <a:effectLst>
                  <a:outerShdw sx="0" sy="0">
                    <a:srgbClr val="000000"/>
                  </a:outerShdw>
                </a:effectLst>
              </a:rPr>
              <a:t>support</a:t>
            </a:r>
            <a:r>
              <a:rPr lang="en-US" dirty="0">
                <a:effectLst>
                  <a:outerShdw sx="0" sy="0">
                    <a:srgbClr val="000000"/>
                  </a:outerShdw>
                </a:effectLst>
              </a:rPr>
              <a:t> for each other</a:t>
            </a:r>
          </a:p>
          <a:p>
            <a:pPr lvl="0" fontAlgn="base"/>
            <a:r>
              <a:rPr lang="en-US" dirty="0">
                <a:effectLst>
                  <a:outerShdw sx="0" sy="0">
                    <a:srgbClr val="000000"/>
                  </a:outerShdw>
                </a:effectLst>
              </a:rPr>
              <a:t>Follow meeting </a:t>
            </a:r>
            <a:r>
              <a:rPr lang="en-US" u="sng" dirty="0">
                <a:effectLst>
                  <a:outerShdw sx="0" sy="0">
                    <a:srgbClr val="000000"/>
                  </a:outerShdw>
                </a:effectLst>
              </a:rPr>
              <a:t>efficiency</a:t>
            </a:r>
            <a:r>
              <a:rPr lang="en-US" dirty="0">
                <a:effectLst>
                  <a:outerShdw sx="0" sy="0">
                    <a:srgbClr val="000000"/>
                  </a:outerShdw>
                </a:effectLst>
              </a:rPr>
              <a:t> guidelines</a:t>
            </a:r>
          </a:p>
          <a:p>
            <a:pPr lvl="1" fontAlgn="base"/>
            <a:r>
              <a:rPr lang="en-US" dirty="0">
                <a:effectLst>
                  <a:outerShdw sx="0" sy="0">
                    <a:srgbClr val="000000"/>
                  </a:outerShdw>
                </a:effectLst>
              </a:rPr>
              <a:t>Stay on topic</a:t>
            </a:r>
          </a:p>
          <a:p>
            <a:pPr lvl="1" fontAlgn="base"/>
            <a:r>
              <a:rPr lang="en-US" dirty="0">
                <a:effectLst>
                  <a:outerShdw sx="0" sy="0">
                    <a:srgbClr val="000000"/>
                  </a:outerShdw>
                </a:effectLst>
              </a:rPr>
              <a:t>Manage time</a:t>
            </a:r>
          </a:p>
          <a:p>
            <a:pPr lvl="1" fontAlgn="base"/>
            <a:r>
              <a:rPr lang="en-US" dirty="0">
                <a:effectLst>
                  <a:outerShdw sx="0" sy="0">
                    <a:srgbClr val="000000"/>
                  </a:outerShdw>
                </a:effectLst>
              </a:rPr>
              <a:t>No side-bar discussions</a:t>
            </a:r>
          </a:p>
          <a:p>
            <a:pPr lvl="1" fontAlgn="base"/>
            <a:r>
              <a:rPr lang="en-US" dirty="0">
                <a:effectLst>
                  <a:outerShdw sx="0" sy="0">
                    <a:srgbClr val="000000"/>
                  </a:outerShdw>
                </a:effectLst>
              </a:rPr>
              <a:t>Ensure effective closure of all topics)</a:t>
            </a:r>
          </a:p>
          <a:p>
            <a:pPr lvl="0" fontAlgn="base"/>
            <a:r>
              <a:rPr lang="en-US" dirty="0">
                <a:effectLst>
                  <a:outerShdw sx="0" sy="0">
                    <a:srgbClr val="000000"/>
                  </a:outerShdw>
                </a:effectLst>
              </a:rPr>
              <a:t>Maintain </a:t>
            </a:r>
            <a:r>
              <a:rPr lang="en-US" u="sng" dirty="0">
                <a:effectLst>
                  <a:outerShdw sx="0" sy="0">
                    <a:srgbClr val="000000"/>
                  </a:outerShdw>
                </a:effectLst>
              </a:rPr>
              <a:t>confidentiality</a:t>
            </a:r>
            <a:r>
              <a:rPr lang="en-US" dirty="0">
                <a:effectLst>
                  <a:outerShdw sx="0" sy="0">
                    <a:srgbClr val="000000"/>
                  </a:outerShdw>
                </a:effectLst>
              </a:rPr>
              <a:t> of information share during the meeting</a:t>
            </a:r>
          </a:p>
          <a:p>
            <a:pPr lvl="0" fontAlgn="base"/>
            <a:r>
              <a:rPr lang="en-US" dirty="0">
                <a:effectLst>
                  <a:outerShdw sx="0" sy="0">
                    <a:srgbClr val="000000"/>
                  </a:outerShdw>
                </a:effectLst>
              </a:rPr>
              <a:t>Conduct </a:t>
            </a:r>
            <a:r>
              <a:rPr lang="en-US" u="sng" dirty="0">
                <a:effectLst>
                  <a:outerShdw sx="0" sy="0">
                    <a:srgbClr val="000000"/>
                  </a:outerShdw>
                </a:effectLst>
              </a:rPr>
              <a:t>self-assessments</a:t>
            </a:r>
            <a:r>
              <a:rPr lang="en-US" dirty="0">
                <a:effectLst>
                  <a:outerShdw sx="0" sy="0">
                    <a:srgbClr val="000000"/>
                  </a:outerShdw>
                </a:effectLst>
              </a:rPr>
              <a:t> of effectiveness and take </a:t>
            </a:r>
            <a:r>
              <a:rPr lang="en-US" u="sng" dirty="0">
                <a:effectLst>
                  <a:outerShdw sx="0" sy="0">
                    <a:srgbClr val="000000"/>
                  </a:outerShdw>
                </a:effectLst>
              </a:rPr>
              <a:t>corrective action</a:t>
            </a:r>
            <a:endParaRPr lang="en-US" dirty="0">
              <a:effectLst>
                <a:outerShdw sx="0" sy="0">
                  <a:srgbClr val="000000"/>
                </a:outerShdw>
              </a:effectLst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AE03DF-9C77-4395-83DB-E6ED3AD945D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73954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INTRODUCTIONS (9:40-9:45)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Members (30 seconds)</a:t>
            </a:r>
          </a:p>
          <a:p>
            <a:pPr lvl="1"/>
            <a:r>
              <a:rPr lang="en-US" dirty="0"/>
              <a:t>Who you are</a:t>
            </a:r>
          </a:p>
          <a:p>
            <a:pPr lvl="1"/>
            <a:r>
              <a:rPr lang="en-US" dirty="0"/>
              <a:t>What you are looking for</a:t>
            </a:r>
          </a:p>
          <a:p>
            <a:pPr lvl="1"/>
            <a:r>
              <a:rPr lang="en-US" dirty="0"/>
              <a:t>Remainder of elevator pitch if you want practice</a:t>
            </a:r>
          </a:p>
          <a:p>
            <a:r>
              <a:rPr lang="en-US" dirty="0"/>
              <a:t>Visitors (60 seconds for full elevator pitch)</a:t>
            </a:r>
          </a:p>
          <a:p>
            <a:pPr lvl="1"/>
            <a:r>
              <a:rPr lang="en-US" dirty="0"/>
              <a:t>Who you are</a:t>
            </a:r>
          </a:p>
          <a:p>
            <a:pPr lvl="1"/>
            <a:r>
              <a:rPr lang="en-US" dirty="0"/>
              <a:t>What you are looking for and the value you bring to the position</a:t>
            </a:r>
          </a:p>
          <a:p>
            <a:pPr lvl="1"/>
            <a:r>
              <a:rPr lang="en-US" dirty="0"/>
              <a:t>Why you are the right person for the position</a:t>
            </a:r>
          </a:p>
          <a:p>
            <a:pPr lvl="1"/>
            <a:r>
              <a:rPr lang="en-US" dirty="0"/>
              <a:t>What your goals are to deliver immediate value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02025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LAST WEEK’S KEY ISSUES (9:45-9:50)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Last meeting +/∆</a:t>
            </a:r>
          </a:p>
          <a:p>
            <a:pPr lvl="0"/>
            <a:r>
              <a:rPr lang="en-US" dirty="0"/>
              <a:t>Nuggets from BJM</a:t>
            </a:r>
          </a:p>
          <a:p>
            <a:pPr lvl="0"/>
            <a:r>
              <a:rPr lang="en-US" dirty="0"/>
              <a:t>Unique interview questions</a:t>
            </a:r>
          </a:p>
          <a:p>
            <a:pPr lvl="0"/>
            <a:r>
              <a:rPr lang="en-US" dirty="0"/>
              <a:t>New tools for job search</a:t>
            </a:r>
          </a:p>
          <a:p>
            <a:r>
              <a:rPr lang="en-US" dirty="0"/>
              <a:t>Networking nuggets</a:t>
            </a:r>
          </a:p>
          <a:p>
            <a:endParaRPr lang="en-US" dirty="0"/>
          </a:p>
          <a:p>
            <a:r>
              <a:rPr lang="en-US" dirty="0"/>
              <a:t>Remember to park items for later review if needed</a:t>
            </a:r>
          </a:p>
        </p:txBody>
      </p:sp>
    </p:spTree>
    <p:extLst>
      <p:ext uri="{BB962C8B-B14F-4D97-AF65-F5344CB8AC3E}">
        <p14:creationId xmlns:p14="http://schemas.microsoft.com/office/powerpoint/2010/main" val="30337317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TRAINING ACTIVITY (9:50-10:20)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Member Document Review</a:t>
            </a:r>
          </a:p>
          <a:p>
            <a:pPr marL="631825" lvl="1"/>
            <a:r>
              <a:rPr lang="en-US" dirty="0"/>
              <a:t>Don’t explain why you wrote your documents the way you did (0 minutes)</a:t>
            </a:r>
          </a:p>
          <a:p>
            <a:pPr marL="631825" lvl="1"/>
            <a:r>
              <a:rPr lang="en-US" dirty="0"/>
              <a:t>Team silently reads marketing plan (5 minutes)</a:t>
            </a:r>
          </a:p>
          <a:p>
            <a:pPr marL="914400" lvl="2">
              <a:tabLst>
                <a:tab pos="914400" algn="l"/>
              </a:tabLst>
            </a:pPr>
            <a:r>
              <a:rPr lang="en-US" dirty="0"/>
              <a:t>Is it complete?</a:t>
            </a:r>
          </a:p>
          <a:p>
            <a:pPr marL="914400" lvl="2">
              <a:tabLst>
                <a:tab pos="914400" algn="l"/>
              </a:tabLst>
            </a:pPr>
            <a:r>
              <a:rPr lang="en-US" dirty="0"/>
              <a:t>Are the personal vision, objective, and target areas clear </a:t>
            </a:r>
          </a:p>
          <a:p>
            <a:pPr marL="914400" lvl="2">
              <a:tabLst>
                <a:tab pos="914400" algn="l"/>
              </a:tabLst>
            </a:pPr>
            <a:r>
              <a:rPr lang="en-US" dirty="0"/>
              <a:t>Comment only if the plan is incomplete</a:t>
            </a:r>
          </a:p>
          <a:p>
            <a:pPr marL="631825" lvl="1"/>
            <a:r>
              <a:rPr lang="en-US" dirty="0"/>
              <a:t>Team reviews and provides feedback on resume (25 minutes) </a:t>
            </a:r>
          </a:p>
          <a:p>
            <a:pPr marL="914400" lvl="2"/>
            <a:r>
              <a:rPr lang="en-US" dirty="0"/>
              <a:t>Does it reflect the vision and objectives in the marketing plan?</a:t>
            </a:r>
          </a:p>
          <a:p>
            <a:pPr marL="914400" lvl="2"/>
            <a:r>
              <a:rPr lang="en-US" dirty="0"/>
              <a:t>Does it have a clear, concise summary aligned with the job objective?</a:t>
            </a:r>
          </a:p>
          <a:p>
            <a:pPr marL="914400" lvl="2"/>
            <a:r>
              <a:rPr lang="en-US" dirty="0"/>
              <a:t>Are the limited few key competencies also aligned with the job objective?</a:t>
            </a:r>
          </a:p>
          <a:p>
            <a:pPr marL="914400" lvl="2"/>
            <a:r>
              <a:rPr lang="en-US" dirty="0"/>
              <a:t>Do the selected accomplishments meet the S(O)AR requirements?</a:t>
            </a:r>
          </a:p>
          <a:p>
            <a:pPr marL="914400" lvl="2"/>
            <a:r>
              <a:rPr lang="en-US" dirty="0"/>
              <a:t>Is the professional experience section concise and does it meet S(O)AR needs?</a:t>
            </a:r>
          </a:p>
          <a:p>
            <a:pPr marL="631825" lvl="1"/>
            <a:r>
              <a:rPr lang="en-US" dirty="0"/>
              <a:t>Team reviews Executive Biography if time is available</a:t>
            </a:r>
          </a:p>
          <a:p>
            <a:r>
              <a:rPr lang="en-US" u="sng" dirty="0"/>
              <a:t>or</a:t>
            </a:r>
            <a:r>
              <a:rPr lang="en-US" dirty="0"/>
              <a:t> Training Presentation</a:t>
            </a:r>
          </a:p>
        </p:txBody>
      </p:sp>
    </p:spTree>
    <p:extLst>
      <p:ext uri="{BB962C8B-B14F-4D97-AF65-F5344CB8AC3E}">
        <p14:creationId xmlns:p14="http://schemas.microsoft.com/office/powerpoint/2010/main" val="33802294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STANDING TRAINING PRESENTATIONS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Process overview</a:t>
            </a:r>
          </a:p>
          <a:p>
            <a:r>
              <a:rPr lang="en-US" dirty="0"/>
              <a:t>Self Assessment</a:t>
            </a:r>
          </a:p>
          <a:p>
            <a:r>
              <a:rPr lang="en-US" dirty="0"/>
              <a:t>Achievement Statements</a:t>
            </a:r>
          </a:p>
          <a:p>
            <a:r>
              <a:rPr lang="en-US" dirty="0"/>
              <a:t>Company Research</a:t>
            </a:r>
          </a:p>
          <a:p>
            <a:r>
              <a:rPr lang="en-US" dirty="0"/>
              <a:t>Resume Development</a:t>
            </a:r>
          </a:p>
          <a:p>
            <a:r>
              <a:rPr lang="en-US" dirty="0"/>
              <a:t>Social Networking Profile</a:t>
            </a:r>
          </a:p>
          <a:p>
            <a:r>
              <a:rPr lang="en-US" dirty="0"/>
              <a:t>Metrics and Targets</a:t>
            </a:r>
          </a:p>
          <a:p>
            <a:r>
              <a:rPr lang="en-US" dirty="0"/>
              <a:t>Marketing Plan</a:t>
            </a:r>
          </a:p>
          <a:p>
            <a:r>
              <a:rPr lang="en-US" dirty="0"/>
              <a:t>Elevator Pitch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Business Networking</a:t>
            </a:r>
          </a:p>
          <a:p>
            <a:r>
              <a:rPr lang="en-US" dirty="0"/>
              <a:t>Controlling Your Campaign</a:t>
            </a:r>
          </a:p>
          <a:p>
            <a:r>
              <a:rPr lang="en-US" dirty="0"/>
              <a:t>Get What You Want</a:t>
            </a:r>
          </a:p>
          <a:p>
            <a:endParaRPr lang="en-US" dirty="0"/>
          </a:p>
          <a:p>
            <a:r>
              <a:rPr lang="en-US" dirty="0"/>
              <a:t>Cold Calling †</a:t>
            </a:r>
          </a:p>
          <a:p>
            <a:r>
              <a:rPr lang="en-US" dirty="0"/>
              <a:t>Speed Networking †</a:t>
            </a:r>
          </a:p>
        </p:txBody>
      </p:sp>
    </p:spTree>
    <p:extLst>
      <p:ext uri="{BB962C8B-B14F-4D97-AF65-F5344CB8AC3E}">
        <p14:creationId xmlns:p14="http://schemas.microsoft.com/office/powerpoint/2010/main" val="26078133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MEMBER STATUS UPDATES (10:20-10:50)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Limit to 3 minutes each – park extended discussion items</a:t>
            </a:r>
          </a:p>
          <a:p>
            <a:pPr marL="0" indent="0">
              <a:buNone/>
            </a:pPr>
            <a:endParaRPr lang="en-US" dirty="0"/>
          </a:p>
          <a:p>
            <a:pPr lvl="0"/>
            <a:r>
              <a:rPr lang="en-US" dirty="0"/>
              <a:t>Landing date</a:t>
            </a:r>
          </a:p>
          <a:p>
            <a:pPr lvl="0"/>
            <a:r>
              <a:rPr lang="en-US" dirty="0"/>
              <a:t>Metrics/targets overview</a:t>
            </a:r>
          </a:p>
          <a:p>
            <a:pPr lvl="0"/>
            <a:r>
              <a:rPr lang="en-US" dirty="0"/>
              <a:t>Last week’s highlights</a:t>
            </a:r>
          </a:p>
          <a:p>
            <a:pPr lvl="0"/>
            <a:r>
              <a:rPr lang="en-US" dirty="0"/>
              <a:t>This week’s activities</a:t>
            </a:r>
          </a:p>
          <a:p>
            <a:r>
              <a:rPr lang="en-US" dirty="0"/>
              <a:t>Needs from team</a:t>
            </a:r>
          </a:p>
        </p:txBody>
      </p:sp>
    </p:spTree>
    <p:extLst>
      <p:ext uri="{BB962C8B-B14F-4D97-AF65-F5344CB8AC3E}">
        <p14:creationId xmlns:p14="http://schemas.microsoft.com/office/powerpoint/2010/main" val="1693449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ADDITIONAL AGENDA ITEMS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Parking Lot Issues (10:50-11:10)</a:t>
            </a:r>
          </a:p>
          <a:p>
            <a:pPr lvl="1"/>
            <a:r>
              <a:rPr lang="en-US" dirty="0"/>
              <a:t>Prioritize and cover top issues only</a:t>
            </a:r>
          </a:p>
          <a:p>
            <a:r>
              <a:rPr lang="en-US" dirty="0"/>
              <a:t>Networking Opportunities for the Week (11:10-11:15)</a:t>
            </a:r>
          </a:p>
          <a:p>
            <a:pPr lvl="1"/>
            <a:r>
              <a:rPr lang="en-US" dirty="0"/>
              <a:t>Confirm that list was received by members and guests</a:t>
            </a:r>
          </a:p>
          <a:p>
            <a:pPr lvl="1"/>
            <a:r>
              <a:rPr lang="en-US" dirty="0"/>
              <a:t>Add additional opportunities if needed</a:t>
            </a:r>
          </a:p>
          <a:p>
            <a:r>
              <a:rPr lang="en-US" dirty="0"/>
              <a:t>Future Meeting Assignments (11:15-11:20)</a:t>
            </a:r>
          </a:p>
          <a:p>
            <a:pPr lvl="1"/>
            <a:r>
              <a:rPr lang="en-US" dirty="0"/>
              <a:t>Facilitator, note taker, and time keeper at least two weeks out</a:t>
            </a:r>
          </a:p>
          <a:p>
            <a:pPr lvl="1"/>
            <a:r>
              <a:rPr lang="en-US" dirty="0"/>
              <a:t>Document review dates for all new members</a:t>
            </a:r>
          </a:p>
          <a:p>
            <a:pPr lvl="1"/>
            <a:r>
              <a:rPr lang="en-US" dirty="0"/>
              <a:t>Training needs with presenters and dates as appropriate</a:t>
            </a:r>
          </a:p>
          <a:p>
            <a:r>
              <a:rPr lang="en-US" dirty="0"/>
              <a:t>Meeting Quality Assessment (11:20)</a:t>
            </a:r>
          </a:p>
          <a:p>
            <a:r>
              <a:rPr lang="en-US" dirty="0"/>
              <a:t>Closure Prayer (11:25)</a:t>
            </a:r>
          </a:p>
          <a:p>
            <a:r>
              <a:rPr lang="en-US" dirty="0"/>
              <a:t>Meeting Close (11:30)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66410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BACKUP MATERIALS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19907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40080" y="382711"/>
            <a:ext cx="7886700" cy="457200"/>
          </a:xfrm>
        </p:spPr>
        <p:txBody>
          <a:bodyPr/>
          <a:lstStyle/>
          <a:p>
            <a:r>
              <a:rPr lang="en-US" dirty="0"/>
              <a:t>JOB SEARCH PROCESS OVERVIEW</a:t>
            </a:r>
          </a:p>
        </p:txBody>
      </p:sp>
      <p:pic>
        <p:nvPicPr>
          <p:cNvPr id="69" name="Picture 6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045" y="1267909"/>
            <a:ext cx="7846232" cy="5523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7007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eveal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2_Office Theme">
  <a:themeElements>
    <a:clrScheme name="Blue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18288E80-1945-45DB-B3AB-B82F1F39B45F}" vid="{54666E3D-C6FD-4BDC-8EAD-6696DFDDA6A2}"/>
    </a:ext>
  </a:extLst>
</a:theme>
</file>

<file path=ppt/theme/theme2.xml><?xml version="1.0" encoding="utf-8"?>
<a:theme xmlns:a="http://schemas.openxmlformats.org/drawingml/2006/main" name="Office Theme">
  <a:themeElements>
    <a:clrScheme name="Blue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peed Networking Exercise" id="{B8BE1271-765B-452A-9B69-74DAA43D1879}" vid="{CCBA7FD6-0AA2-4256-8BDF-5D5F6248EED9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ISM Presentation Template</Template>
  <TotalTime>1708</TotalTime>
  <Words>541</Words>
  <Application>Microsoft Office PowerPoint</Application>
  <PresentationFormat>On-screen Show (4:3)</PresentationFormat>
  <Paragraphs>99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Calibri</vt:lpstr>
      <vt:lpstr>Tw Cen MT</vt:lpstr>
      <vt:lpstr>Tw Cen MT Condensed</vt:lpstr>
      <vt:lpstr>2_Office Theme</vt:lpstr>
      <vt:lpstr>Office Theme</vt:lpstr>
      <vt:lpstr>GALLERIA DIAMOND JSWT AGENDA</vt:lpstr>
      <vt:lpstr>GALLERIA JSWT STANDING AGENDA</vt:lpstr>
      <vt:lpstr>GALLERIA DIAMOND RULES (9:35-9:40)</vt:lpstr>
      <vt:lpstr>INTRODUCTIONS (9:40-9:45)</vt:lpstr>
      <vt:lpstr>LAST WEEK’S KEY ISSUES (9:45-9:50)</vt:lpstr>
      <vt:lpstr>TRAINING ACTIVITY (9:50-10:20)</vt:lpstr>
      <vt:lpstr>STANDING TRAINING PRESENTATIONS</vt:lpstr>
      <vt:lpstr>MEMBER STATUS UPDATES (10:20-10:50)</vt:lpstr>
      <vt:lpstr>ADDITIONAL AGENDA ITEMS</vt:lpstr>
      <vt:lpstr>BACKUP MATERIALS</vt:lpstr>
      <vt:lpstr>JOB SEARCH PROCESS OVERVIEW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Job Search Training Aid</dc:title>
  <dc:creator>Ross Harvison</dc:creator>
  <cp:lastModifiedBy>Ross Harvison</cp:lastModifiedBy>
  <cp:revision>90</cp:revision>
  <cp:lastPrinted>2015-11-06T14:28:59Z</cp:lastPrinted>
  <dcterms:created xsi:type="dcterms:W3CDTF">2015-11-05T21:38:09Z</dcterms:created>
  <dcterms:modified xsi:type="dcterms:W3CDTF">2016-02-24T19:18:33Z</dcterms:modified>
</cp:coreProperties>
</file>